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13" r:id="rId1"/>
  </p:sldMasterIdLst>
  <p:notesMasterIdLst>
    <p:notesMasterId r:id="rId29"/>
  </p:notesMasterIdLst>
  <p:handoutMasterIdLst>
    <p:handoutMasterId r:id="rId30"/>
  </p:handoutMasterIdLst>
  <p:sldIdLst>
    <p:sldId id="256" r:id="rId2"/>
    <p:sldId id="297" r:id="rId3"/>
    <p:sldId id="296" r:id="rId4"/>
    <p:sldId id="303" r:id="rId5"/>
    <p:sldId id="304" r:id="rId6"/>
    <p:sldId id="277" r:id="rId7"/>
    <p:sldId id="298" r:id="rId8"/>
    <p:sldId id="299" r:id="rId9"/>
    <p:sldId id="300" r:id="rId10"/>
    <p:sldId id="301" r:id="rId11"/>
    <p:sldId id="259" r:id="rId12"/>
    <p:sldId id="260" r:id="rId13"/>
    <p:sldId id="261" r:id="rId14"/>
    <p:sldId id="262" r:id="rId15"/>
    <p:sldId id="286" r:id="rId16"/>
    <p:sldId id="290" r:id="rId17"/>
    <p:sldId id="289" r:id="rId18"/>
    <p:sldId id="288" r:id="rId19"/>
    <p:sldId id="287" r:id="rId20"/>
    <p:sldId id="291" r:id="rId21"/>
    <p:sldId id="302" r:id="rId22"/>
    <p:sldId id="292" r:id="rId23"/>
    <p:sldId id="293" r:id="rId24"/>
    <p:sldId id="307" r:id="rId25"/>
    <p:sldId id="306" r:id="rId26"/>
    <p:sldId id="305" r:id="rId27"/>
    <p:sldId id="294" r:id="rId28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Cambria" panose="02040503050406030204" pitchFamily="18" charset="0"/>
      <p:regular r:id="rId35"/>
      <p:bold r:id="rId36"/>
      <p:italic r:id="rId37"/>
      <p:boldItalic r:id="rId38"/>
    </p:embeddedFont>
    <p:embeddedFont>
      <p:font typeface="Century Gothic" panose="020B0502020202020204" pitchFamily="34" charset="0"/>
      <p:regular r:id="rId39"/>
      <p:bold r:id="rId40"/>
      <p:italic r:id="rId41"/>
      <p:boldItalic r:id="rId42"/>
    </p:embeddedFont>
    <p:embeddedFont>
      <p:font typeface="Comic Sans MS" panose="030F0702030302020204" pitchFamily="66" charset="0"/>
      <p:regular r:id="rId43"/>
      <p:bold r:id="rId44"/>
      <p:italic r:id="rId45"/>
      <p:boldItalic r:id="rId46"/>
    </p:embeddedFont>
    <p:embeddedFont>
      <p:font typeface="Lucida Sans" panose="020B0602030504020204" pitchFamily="34" charset="0"/>
      <p:regular r:id="rId47"/>
      <p:bold r:id="rId48"/>
      <p:italic r:id="rId49"/>
      <p:boldItalic r:id="rId50"/>
    </p:embeddedFont>
    <p:embeddedFont>
      <p:font typeface="Wingdings 3" panose="05040102010807070707" pitchFamily="18" charset="2"/>
      <p:regular r:id="rId5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85" autoAdjust="0"/>
    <p:restoredTop sz="94662" autoAdjust="0"/>
  </p:normalViewPr>
  <p:slideViewPr>
    <p:cSldViewPr>
      <p:cViewPr varScale="1">
        <p:scale>
          <a:sx n="87" d="100"/>
          <a:sy n="87" d="100"/>
        </p:scale>
        <p:origin x="1262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1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21.fntdata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46C3BC-590A-4393-A4E9-27858260B770}" type="datetimeFigureOut">
              <a:rPr lang="en-IN" smtClean="0"/>
              <a:t>22-07-2020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F75561-7787-4586-B058-70800AEBF5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90368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F1ECFD-722E-4555-A61D-796AF9B43096}" type="datetimeFigureOut">
              <a:rPr lang="en-IN" smtClean="0"/>
              <a:t>22-07-2020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9E9F4B-106D-4B3D-8980-9E00F9EE2D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659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1618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47218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35595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6469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21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7095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22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30022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23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3968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5799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4104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38048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3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900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15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3597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2201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9E9F4B-106D-4B3D-8980-9E00F9EE2D1E}" type="slidenum">
              <a:rPr lang="en-IN" smtClean="0"/>
              <a:t>17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4788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7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439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47067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596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95357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047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48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12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048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92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34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76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576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52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043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608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1FEDC-A97D-4DCB-85C7-62C47249A41E}" type="datetimeFigureOut">
              <a:rPr lang="en-US" smtClean="0"/>
              <a:pPr/>
              <a:t>7/22/2020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1428B99-1C22-480E-8B3E-1FD9D41825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60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1447800"/>
            <a:ext cx="8077200" cy="762000"/>
          </a:xfrm>
        </p:spPr>
        <p:txBody>
          <a:bodyPr>
            <a:normAutofit/>
          </a:bodyPr>
          <a:lstStyle/>
          <a:p>
            <a:pPr algn="ctr"/>
            <a:r>
              <a:rPr lang="en-GB" sz="3800" b="1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BiharKart</a:t>
            </a:r>
            <a:r>
              <a:rPr lang="en-GB" sz="38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! - A Ecommerce Website</a:t>
            </a:r>
            <a:endParaRPr lang="en-US" sz="3800" b="1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4114800"/>
            <a:ext cx="4419600" cy="274320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Presented by:</a:t>
            </a:r>
          </a:p>
          <a:p>
            <a:pPr algn="r"/>
            <a:r>
              <a:rPr lang="en-US" sz="20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Prashant Kumar</a:t>
            </a:r>
          </a:p>
          <a:p>
            <a:pPr algn="r">
              <a:spcBef>
                <a:spcPts val="0"/>
              </a:spcBef>
            </a:pPr>
            <a:r>
              <a:rPr lang="en-US" sz="1300" dirty="0">
                <a:solidFill>
                  <a:schemeClr val="tx1"/>
                </a:solidFill>
                <a:cs typeface="Calibri" panose="020F0502020204030204" pitchFamily="34" charset="0"/>
              </a:rPr>
              <a:t>16105127027</a:t>
            </a:r>
          </a:p>
          <a:p>
            <a:pPr algn="r">
              <a:spcBef>
                <a:spcPts val="500"/>
              </a:spcBef>
            </a:pPr>
            <a:r>
              <a:rPr lang="en-US" sz="20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Shahbaz Alam</a:t>
            </a:r>
          </a:p>
          <a:p>
            <a:pPr lvl="0" algn="r">
              <a:spcBef>
                <a:spcPts val="0"/>
              </a:spcBef>
              <a:buClr>
                <a:srgbClr val="A53010"/>
              </a:buClr>
            </a:pPr>
            <a:r>
              <a:rPr lang="en-US" sz="1300" dirty="0">
                <a:solidFill>
                  <a:prstClr val="black"/>
                </a:solidFill>
                <a:cs typeface="Calibri" panose="020F0502020204030204" pitchFamily="34" charset="0"/>
              </a:rPr>
              <a:t>16105127017</a:t>
            </a:r>
            <a:endParaRPr lang="en-US" sz="1300" i="1" dirty="0">
              <a:solidFill>
                <a:schemeClr val="tx1"/>
              </a:solidFill>
              <a:cs typeface="Calibri" panose="020F0502020204030204" pitchFamily="34" charset="0"/>
            </a:endParaRPr>
          </a:p>
          <a:p>
            <a:pPr algn="r">
              <a:spcBef>
                <a:spcPts val="500"/>
              </a:spcBef>
            </a:pPr>
            <a:r>
              <a:rPr lang="en-US" sz="20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Pankaj Kumar</a:t>
            </a:r>
          </a:p>
          <a:p>
            <a:pPr lvl="0" algn="r">
              <a:spcBef>
                <a:spcPts val="0"/>
              </a:spcBef>
              <a:buClr>
                <a:srgbClr val="A53010"/>
              </a:buClr>
            </a:pPr>
            <a:r>
              <a:rPr lang="en-US" sz="1300" dirty="0">
                <a:solidFill>
                  <a:prstClr val="black"/>
                </a:solidFill>
                <a:cs typeface="Calibri" panose="020F0502020204030204" pitchFamily="34" charset="0"/>
              </a:rPr>
              <a:t>16105127015</a:t>
            </a:r>
            <a:endParaRPr lang="en-US" sz="1300" i="1" dirty="0">
              <a:solidFill>
                <a:schemeClr val="tx1"/>
              </a:solidFill>
              <a:cs typeface="Calibri" panose="020F0502020204030204" pitchFamily="34" charset="0"/>
            </a:endParaRPr>
          </a:p>
          <a:p>
            <a:pPr algn="r">
              <a:spcBef>
                <a:spcPts val="500"/>
              </a:spcBef>
            </a:pPr>
            <a:r>
              <a:rPr lang="en-US" sz="20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Rajesh Ram</a:t>
            </a:r>
          </a:p>
          <a:p>
            <a:pPr lvl="0" algn="r">
              <a:spcBef>
                <a:spcPts val="0"/>
              </a:spcBef>
              <a:buClr>
                <a:srgbClr val="A53010"/>
              </a:buClr>
            </a:pPr>
            <a:r>
              <a:rPr lang="en-US" sz="1300" dirty="0">
                <a:solidFill>
                  <a:prstClr val="black"/>
                </a:solidFill>
                <a:cs typeface="Calibri" panose="020F0502020204030204" pitchFamily="34" charset="0"/>
              </a:rPr>
              <a:t>16105127016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E2747D4-8EB5-45D8-9F97-072FA0F51E88}"/>
              </a:ext>
            </a:extLst>
          </p:cNvPr>
          <p:cNvSpPr txBox="1">
            <a:spLocks/>
          </p:cNvSpPr>
          <p:nvPr/>
        </p:nvSpPr>
        <p:spPr>
          <a:xfrm>
            <a:off x="1524000" y="4495800"/>
            <a:ext cx="3200400" cy="19811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</a:rPr>
              <a:t>Guided by:</a:t>
            </a:r>
          </a:p>
          <a:p>
            <a:pPr algn="ctr"/>
            <a:r>
              <a:rPr lang="en-GB" sz="1900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Mr. Neeraj Kumar</a:t>
            </a:r>
          </a:p>
          <a:p>
            <a:pPr algn="ctr"/>
            <a:r>
              <a:rPr lang="en-GB" sz="1300" dirty="0"/>
              <a:t>Assistant Professor</a:t>
            </a:r>
          </a:p>
          <a:p>
            <a:pPr algn="ctr">
              <a:spcBef>
                <a:spcPts val="0"/>
              </a:spcBef>
            </a:pPr>
            <a:r>
              <a:rPr lang="en-GB" sz="1300" dirty="0"/>
              <a:t>Department of CSE</a:t>
            </a:r>
          </a:p>
          <a:p>
            <a:pPr algn="ctr">
              <a:spcBef>
                <a:spcPts val="0"/>
              </a:spcBef>
            </a:pPr>
            <a:r>
              <a:rPr lang="en-GB" sz="1300" dirty="0"/>
              <a:t>SIT, Sitamarhi</a:t>
            </a:r>
            <a:endParaRPr lang="en-US" sz="13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CFC29E-C26F-4FF5-8848-B5BDD1E7B186}"/>
              </a:ext>
            </a:extLst>
          </p:cNvPr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9904" y1="35463" x2="12460" y2="41853"/>
                        <a14:foregroundMark x1="17252" y1="37700" x2="40895" y2="23003"/>
                        <a14:foregroundMark x1="15335" y1="71565" x2="26198" y2="82109"/>
                        <a14:foregroundMark x1="29712" y1="89776" x2="36741" y2="88179"/>
                        <a14:foregroundMark x1="9904" y1="64856" x2="13099" y2="63259"/>
                        <a14:foregroundMark x1="80511" y1="75719" x2="86262" y2="69649"/>
                        <a14:foregroundMark x1="91693" y1="63898" x2="86901" y2="63898"/>
                        <a14:foregroundMark x1="88179" y1="72524" x2="91693" y2="71565"/>
                        <a14:foregroundMark x1="32588" y1="65495" x2="62620" y2="50160"/>
                        <a14:foregroundMark x1="43131" y1="75080" x2="72843" y2="69010"/>
                        <a14:foregroundMark x1="29712" y1="53674" x2="72843" y2="45048"/>
                        <a14:foregroundMark x1="34824" y1="57827" x2="31310" y2="57188"/>
                        <a14:foregroundMark x1="33866" y1="41853" x2="63259" y2="41853"/>
                        <a14:foregroundMark x1="32588" y1="40256" x2="55591" y2="33546"/>
                        <a14:foregroundMark x1="54313" y1="39617" x2="65815" y2="36741"/>
                        <a14:foregroundMark x1="52716" y1="38339" x2="59744" y2="35463"/>
                        <a14:backgroundMark x1="9585" y1="9904" x2="11821" y2="11821"/>
                        <a14:backgroundMark x1="20767" y1="10543" x2="40895" y2="4153"/>
                        <a14:backgroundMark x1="7668" y1="25879" x2="34185" y2="13099"/>
                        <a14:backgroundMark x1="3514" y1="20128" x2="5431" y2="7029"/>
                        <a14:backgroundMark x1="8946" y1="5431" x2="22045" y2="5431"/>
                        <a14:backgroundMark x1="64537" y1="11821" x2="89457" y2="20767"/>
                        <a14:backgroundMark x1="68690" y1="4153" x2="94249" y2="5431"/>
                        <a14:backgroundMark x1="79233" y1="10543" x2="96486" y2="12460"/>
                        <a14:backgroundMark x1="93610" y1="20767" x2="95208" y2="34824"/>
                        <a14:backgroundMark x1="80511" y1="23642" x2="88818" y2="24920"/>
                        <a14:backgroundMark x1="60383" y1="15335" x2="63898" y2="2236"/>
                        <a14:backgroundMark x1="89457" y1="52716" x2="95208" y2="50160"/>
                        <a14:backgroundMark x1="95208" y1="78594" x2="88818" y2="91054"/>
                        <a14:backgroundMark x1="85304" y1="96166" x2="92332" y2="97444"/>
                        <a14:backgroundMark x1="95847" y1="96166" x2="95847" y2="82109"/>
                        <a14:backgroundMark x1="65815" y1="96166" x2="78594" y2="95847"/>
                        <a14:backgroundMark x1="74121" y1="92652" x2="86901" y2="84345"/>
                        <a14:backgroundMark x1="81150" y1="95847" x2="84665" y2="89776"/>
                        <a14:backgroundMark x1="86262" y1="80831" x2="98403" y2="78594"/>
                        <a14:backgroundMark x1="4792" y1="77316" x2="23642" y2="92652"/>
                        <a14:backgroundMark x1="6070" y1="84984" x2="18211" y2="98722"/>
                        <a14:backgroundMark x1="1917" y1="89776" x2="13099" y2="98722"/>
                        <a14:backgroundMark x1="5431" y1="84026" x2="2236" y2="61342"/>
                        <a14:backgroundMark x1="23642" y1="96805" x2="36741" y2="96166"/>
                        <a14:backgroundMark x1="4792" y1="34824" x2="5431" y2="217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58115"/>
            <a:ext cx="1287780" cy="12896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20720C5-3D01-4E94-98D9-9AC51B23ADF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700" y="265748"/>
            <a:ext cx="1333500" cy="10744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DC9029-08E3-44B6-98DF-AA8D6C2929F6}"/>
              </a:ext>
            </a:extLst>
          </p:cNvPr>
          <p:cNvSpPr txBox="1"/>
          <p:nvPr/>
        </p:nvSpPr>
        <p:spPr>
          <a:xfrm>
            <a:off x="3598545" y="2312313"/>
            <a:ext cx="19469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200" b="1" dirty="0">
                <a:latin typeface="Comic Sans MS" panose="030F0702030302020204" pitchFamily="66" charset="0"/>
              </a:rPr>
              <a:t>Presented to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108E3AE6-970E-4E9E-95E0-2B729A6D84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7272" y="2667000"/>
            <a:ext cx="6089457" cy="1236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152352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i="1" dirty="0">
                <a:latin typeface="Lucida Sans" panose="020B0602030504020204" pitchFamily="34" charset="0"/>
              </a:rPr>
              <a:t>Department of CSE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5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dirty="0">
                <a:latin typeface="Lucida Sans" panose="020B0602030504020204" pitchFamily="34" charset="0"/>
              </a:rPr>
              <a:t>Sitamarhi Institute of Technology</a:t>
            </a:r>
          </a:p>
          <a:p>
            <a:pPr lvl="0" algn="ctr" defTabSz="914400" eaLnBrk="0" fontAlgn="base" hangingPunct="0">
              <a:spcBef>
                <a:spcPts val="500"/>
              </a:spcBef>
              <a:spcAft>
                <a:spcPct val="0"/>
              </a:spcAft>
            </a:pPr>
            <a:r>
              <a:rPr lang="en-US" altLang="en-US" sz="2200" dirty="0">
                <a:latin typeface="Lucida Sans" panose="020B0602030504020204" pitchFamily="34" charset="0"/>
              </a:rPr>
              <a:t>Aryabhatta Knowledge University, Patna</a:t>
            </a:r>
          </a:p>
        </p:txBody>
      </p:sp>
    </p:spTree>
    <p:extLst>
      <p:ext uri="{BB962C8B-B14F-4D97-AF65-F5344CB8AC3E}">
        <p14:creationId xmlns:p14="http://schemas.microsoft.com/office/powerpoint/2010/main" val="552711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4C384-AFF0-4E79-8D5B-F9250B871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i="1" dirty="0"/>
              <a:t>SQLite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71CAA-1FA8-4C71-B3DD-75929C493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2415" y="1981200"/>
            <a:ext cx="6591985" cy="4495800"/>
          </a:xfrm>
        </p:spPr>
        <p:txBody>
          <a:bodyPr>
            <a:normAutofit/>
          </a:bodyPr>
          <a:lstStyle/>
          <a:p>
            <a:pPr algn="just"/>
            <a:r>
              <a:rPr lang="en-IN" b="1" i="1" dirty="0"/>
              <a:t>SQLite</a:t>
            </a:r>
            <a:r>
              <a:rPr lang="en-IN" dirty="0"/>
              <a:t> is a relational database management system (RDBMS) contained in a C library.</a:t>
            </a:r>
          </a:p>
          <a:p>
            <a:pPr algn="just"/>
            <a:r>
              <a:rPr lang="en-IN" dirty="0"/>
              <a:t>SQLite is not a client–server database engine. Rather, it is embedded into the end program.</a:t>
            </a:r>
          </a:p>
          <a:p>
            <a:pPr algn="just"/>
            <a:r>
              <a:rPr lang="en-IN" dirty="0"/>
              <a:t>SQLite is </a:t>
            </a:r>
            <a:r>
              <a:rPr lang="en-IN" i="1" dirty="0"/>
              <a:t>ACID-compliant</a:t>
            </a:r>
            <a:r>
              <a:rPr lang="en-IN" dirty="0"/>
              <a:t> and implements most of the SQL standard, generally following PostgreSQL syntax.</a:t>
            </a:r>
          </a:p>
          <a:p>
            <a:pPr algn="just"/>
            <a:r>
              <a:rPr lang="en-IN" dirty="0"/>
              <a:t>SQLite is a popular choice as embedded database software for local/client storage in application software such as web browsers.</a:t>
            </a:r>
          </a:p>
          <a:p>
            <a:pPr algn="just"/>
            <a:r>
              <a:rPr lang="en-IN" dirty="0"/>
              <a:t>SQLite stores the entire database as a single cross-platform file on a host machine.</a:t>
            </a:r>
          </a:p>
          <a:p>
            <a:pPr algn="just"/>
            <a:r>
              <a:rPr lang="en-IN" dirty="0"/>
              <a:t>SQLite read operations can be multitasked, though writes can only be performed sequentially.</a:t>
            </a:r>
          </a:p>
        </p:txBody>
      </p:sp>
    </p:spTree>
    <p:extLst>
      <p:ext uri="{BB962C8B-B14F-4D97-AF65-F5344CB8AC3E}">
        <p14:creationId xmlns:p14="http://schemas.microsoft.com/office/powerpoint/2010/main" val="2843973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7801" y="1371600"/>
            <a:ext cx="2133599" cy="457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Level 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928772-A172-4592-999E-1D02EC90BC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95400" y="1605174"/>
            <a:ext cx="7231126" cy="456702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7D8EE677-FF6E-4E45-BFA5-D14CF13A2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747490"/>
          </a:xfrm>
        </p:spPr>
        <p:txBody>
          <a:bodyPr/>
          <a:lstStyle/>
          <a:p>
            <a:r>
              <a:rPr lang="en-IN" u="sng" dirty="0"/>
              <a:t>DFD of E-Commerce website</a:t>
            </a:r>
          </a:p>
        </p:txBody>
      </p:sp>
    </p:spTree>
    <p:extLst>
      <p:ext uri="{BB962C8B-B14F-4D97-AF65-F5344CB8AC3E}">
        <p14:creationId xmlns:p14="http://schemas.microsoft.com/office/powerpoint/2010/main" val="81794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47800" y="126455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Level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297712-7C90-44A8-A33D-2562317FE80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19201" y="1591188"/>
            <a:ext cx="7467600" cy="4657212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C3F604C-A7E1-4F7F-86F5-32DD1C9DD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640445"/>
          </a:xfrm>
        </p:spPr>
        <p:txBody>
          <a:bodyPr/>
          <a:lstStyle/>
          <a:p>
            <a:r>
              <a:rPr lang="en-IN" u="sng" dirty="0"/>
              <a:t>DFD of E-Commerce website</a:t>
            </a:r>
          </a:p>
        </p:txBody>
      </p:sp>
    </p:spTree>
    <p:extLst>
      <p:ext uri="{BB962C8B-B14F-4D97-AF65-F5344CB8AC3E}">
        <p14:creationId xmlns:p14="http://schemas.microsoft.com/office/powerpoint/2010/main" val="2400866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600200" y="1264555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Level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FE8328-43C3-4DC3-9A23-63DA7E8D41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1000" y="1723418"/>
            <a:ext cx="8763000" cy="3915382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C73313A-8190-47BC-83FC-24DA12EE1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640445"/>
          </a:xfrm>
        </p:spPr>
        <p:txBody>
          <a:bodyPr/>
          <a:lstStyle/>
          <a:p>
            <a:r>
              <a:rPr lang="en-IN" u="sng" dirty="0"/>
              <a:t>DFD of E-Commerce website</a:t>
            </a:r>
          </a:p>
        </p:txBody>
      </p:sp>
    </p:spTree>
    <p:extLst>
      <p:ext uri="{BB962C8B-B14F-4D97-AF65-F5344CB8AC3E}">
        <p14:creationId xmlns:p14="http://schemas.microsoft.com/office/powerpoint/2010/main" val="1230354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A6DCFF-4807-47C8-8D6A-A3FEAC149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752600"/>
            <a:ext cx="8534400" cy="48006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FFB74B5-294A-4857-9751-7A10800E1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595090"/>
          </a:xfrm>
        </p:spPr>
        <p:txBody>
          <a:bodyPr>
            <a:normAutofit/>
          </a:bodyPr>
          <a:lstStyle/>
          <a:p>
            <a:r>
              <a:rPr lang="en-IN" sz="3200" u="sng" dirty="0"/>
              <a:t>Screenshots of Web Application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85CD33-F6B3-435E-B238-4F7D487A1B9A}"/>
              </a:ext>
            </a:extLst>
          </p:cNvPr>
          <p:cNvSpPr txBox="1"/>
          <p:nvPr/>
        </p:nvSpPr>
        <p:spPr>
          <a:xfrm>
            <a:off x="1447800" y="126455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2161517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A6DCFF-4807-47C8-8D6A-A3FEAC149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1" y="1752601"/>
            <a:ext cx="8534398" cy="480059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3037673-7F01-4D99-A876-C3CDAFB7C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595090"/>
          </a:xfrm>
        </p:spPr>
        <p:txBody>
          <a:bodyPr/>
          <a:lstStyle/>
          <a:p>
            <a:r>
              <a:rPr lang="en-IN" sz="3200" u="sng" dirty="0">
                <a:solidFill>
                  <a:prstClr val="black">
                    <a:lumMod val="85000"/>
                    <a:lumOff val="15000"/>
                  </a:prstClr>
                </a:solidFill>
              </a:rPr>
              <a:t>Screenshots of Web Application</a:t>
            </a:r>
            <a:endParaRPr lang="en-IN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581BF3-1140-4896-8FCE-CAD80FEA8B30}"/>
              </a:ext>
            </a:extLst>
          </p:cNvPr>
          <p:cNvSpPr txBox="1"/>
          <p:nvPr/>
        </p:nvSpPr>
        <p:spPr>
          <a:xfrm>
            <a:off x="1447800" y="126455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Sign Up Page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42487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A6DCFF-4807-47C8-8D6A-A3FEAC149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1" y="1752601"/>
            <a:ext cx="8534398" cy="4800599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7DB8D27-853F-4CC4-84C3-CA0C10455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595090"/>
          </a:xfrm>
        </p:spPr>
        <p:txBody>
          <a:bodyPr/>
          <a:lstStyle/>
          <a:p>
            <a:r>
              <a:rPr lang="en-IN" sz="3200" u="sng" dirty="0">
                <a:solidFill>
                  <a:prstClr val="black">
                    <a:lumMod val="85000"/>
                    <a:lumOff val="15000"/>
                  </a:prstClr>
                </a:solidFill>
              </a:rPr>
              <a:t>Screenshots of Web Application</a:t>
            </a:r>
            <a:endParaRPr lang="en-IN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F08C62-0F25-40C4-9CC9-D872F1110B64}"/>
              </a:ext>
            </a:extLst>
          </p:cNvPr>
          <p:cNvSpPr txBox="1"/>
          <p:nvPr/>
        </p:nvSpPr>
        <p:spPr>
          <a:xfrm>
            <a:off x="1447800" y="126455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Login Page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768763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A6DCFF-4807-47C8-8D6A-A3FEAC149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1" y="1752602"/>
            <a:ext cx="8534398" cy="480059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D0B99A3-A337-4598-B8B8-D2CC16254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595090"/>
          </a:xfrm>
        </p:spPr>
        <p:txBody>
          <a:bodyPr/>
          <a:lstStyle/>
          <a:p>
            <a:r>
              <a:rPr lang="en-IN" sz="3200" u="sng" dirty="0">
                <a:solidFill>
                  <a:prstClr val="black">
                    <a:lumMod val="85000"/>
                    <a:lumOff val="15000"/>
                  </a:prstClr>
                </a:solidFill>
              </a:rPr>
              <a:t>Screenshots of Web Application</a:t>
            </a:r>
            <a:endParaRPr lang="en-IN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CD660F-8CC9-450F-A814-586815B26AC8}"/>
              </a:ext>
            </a:extLst>
          </p:cNvPr>
          <p:cNvSpPr txBox="1"/>
          <p:nvPr/>
        </p:nvSpPr>
        <p:spPr>
          <a:xfrm>
            <a:off x="1447800" y="126455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Search Page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9847394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A6DCFF-4807-47C8-8D6A-A3FEAC149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1" y="1752602"/>
            <a:ext cx="8534398" cy="480059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D88AFB3-D289-428E-BFCD-FC1E2DBEA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595090"/>
          </a:xfrm>
        </p:spPr>
        <p:txBody>
          <a:bodyPr/>
          <a:lstStyle/>
          <a:p>
            <a:r>
              <a:rPr lang="en-IN" sz="3200" u="sng" dirty="0">
                <a:solidFill>
                  <a:prstClr val="black">
                    <a:lumMod val="85000"/>
                    <a:lumOff val="15000"/>
                  </a:prstClr>
                </a:solidFill>
              </a:rPr>
              <a:t>Screenshots of Web Application</a:t>
            </a:r>
            <a:endParaRPr lang="en-IN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642CD4-A703-4BC3-866A-A01D76A7F3D1}"/>
              </a:ext>
            </a:extLst>
          </p:cNvPr>
          <p:cNvSpPr txBox="1"/>
          <p:nvPr/>
        </p:nvSpPr>
        <p:spPr>
          <a:xfrm>
            <a:off x="1447800" y="1264555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Product View Page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886535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A6DCFF-4807-47C8-8D6A-A3FEAC149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1" y="1752602"/>
            <a:ext cx="8534398" cy="480059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83DF7D0-1370-4EED-AAEC-B7F16052A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595090"/>
          </a:xfrm>
        </p:spPr>
        <p:txBody>
          <a:bodyPr/>
          <a:lstStyle/>
          <a:p>
            <a:r>
              <a:rPr lang="en-IN" sz="3200" u="sng" dirty="0">
                <a:solidFill>
                  <a:prstClr val="black">
                    <a:lumMod val="85000"/>
                    <a:lumOff val="15000"/>
                  </a:prstClr>
                </a:solidFill>
              </a:rPr>
              <a:t>Screenshots of Web Application</a:t>
            </a:r>
            <a:endParaRPr lang="en-IN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0F9EF1-F78D-4837-96A2-DAFB51F36BEB}"/>
              </a:ext>
            </a:extLst>
          </p:cNvPr>
          <p:cNvSpPr txBox="1"/>
          <p:nvPr/>
        </p:nvSpPr>
        <p:spPr>
          <a:xfrm>
            <a:off x="1447800" y="1264555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Add to cart &amp; Cart view</a:t>
            </a:r>
          </a:p>
        </p:txBody>
      </p:sp>
    </p:spTree>
    <p:extLst>
      <p:ext uri="{BB962C8B-B14F-4D97-AF65-F5344CB8AC3E}">
        <p14:creationId xmlns:p14="http://schemas.microsoft.com/office/powerpoint/2010/main" val="2465030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D79EA-9EE7-4D58-869C-59D8132A8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prstClr val="black"/>
                </a:solidFill>
              </a:rPr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0CD7E-8D6B-4B1F-91B1-8A739812D5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An E-Commerce portal which will allow formal and informal merchants in developing countries to advertise and sell their goods on the internet.</a:t>
            </a:r>
          </a:p>
          <a:p>
            <a:pPr algn="just"/>
            <a:endParaRPr lang="en-IN" dirty="0"/>
          </a:p>
          <a:p>
            <a:pPr algn="just"/>
            <a:endParaRPr lang="en-IN" dirty="0"/>
          </a:p>
          <a:p>
            <a:pPr algn="just"/>
            <a:endParaRPr lang="en-IN" dirty="0"/>
          </a:p>
          <a:p>
            <a:pPr algn="just"/>
            <a:r>
              <a:rPr lang="en-IN" dirty="0"/>
              <a:t>This would permit rural communities to make their wares available to the rest of the world via the World Wide Web.</a:t>
            </a:r>
          </a:p>
        </p:txBody>
      </p:sp>
    </p:spTree>
    <p:extLst>
      <p:ext uri="{BB962C8B-B14F-4D97-AF65-F5344CB8AC3E}">
        <p14:creationId xmlns:p14="http://schemas.microsoft.com/office/powerpoint/2010/main" val="3888108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A6DCFF-4807-47C8-8D6A-A3FEAC149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2" y="1752602"/>
            <a:ext cx="8534396" cy="480059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16278C-E1C9-4122-9583-95C9476AF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595090"/>
          </a:xfrm>
        </p:spPr>
        <p:txBody>
          <a:bodyPr/>
          <a:lstStyle/>
          <a:p>
            <a:r>
              <a:rPr lang="en-IN" sz="3200" u="sng" dirty="0">
                <a:solidFill>
                  <a:prstClr val="black">
                    <a:lumMod val="85000"/>
                    <a:lumOff val="15000"/>
                  </a:prstClr>
                </a:solidFill>
              </a:rPr>
              <a:t>Screenshots of Web Application</a:t>
            </a:r>
            <a:endParaRPr lang="en-IN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0DB175-544A-4F45-A92A-9CA94F67D625}"/>
              </a:ext>
            </a:extLst>
          </p:cNvPr>
          <p:cNvSpPr txBox="1"/>
          <p:nvPr/>
        </p:nvSpPr>
        <p:spPr>
          <a:xfrm>
            <a:off x="1447800" y="1264555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CheckOut</a:t>
            </a:r>
            <a:r>
              <a:rPr lang="en-IN" dirty="0"/>
              <a:t> Page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445975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A6DCFF-4807-47C8-8D6A-A3FEAC149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2" y="1752603"/>
            <a:ext cx="8534396" cy="4800597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628CD12-B989-4F52-9E83-52B763A6F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595090"/>
          </a:xfrm>
        </p:spPr>
        <p:txBody>
          <a:bodyPr/>
          <a:lstStyle/>
          <a:p>
            <a:r>
              <a:rPr lang="en-IN" sz="3200" u="sng" dirty="0">
                <a:solidFill>
                  <a:prstClr val="black">
                    <a:lumMod val="85000"/>
                    <a:lumOff val="15000"/>
                  </a:prstClr>
                </a:solidFill>
              </a:rPr>
              <a:t>Screenshots of Web Application</a:t>
            </a:r>
            <a:endParaRPr lang="en-IN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5167B4-BD54-42C3-B38F-F8CFA5AB9B1C}"/>
              </a:ext>
            </a:extLst>
          </p:cNvPr>
          <p:cNvSpPr txBox="1"/>
          <p:nvPr/>
        </p:nvSpPr>
        <p:spPr>
          <a:xfrm>
            <a:off x="1447800" y="1264555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Order Tracker Page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8986646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A6DCFF-4807-47C8-8D6A-A3FEAC149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2" y="1752603"/>
            <a:ext cx="8534396" cy="4800597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D55311E-8552-4D4C-8E65-5C9F26099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595090"/>
          </a:xfrm>
        </p:spPr>
        <p:txBody>
          <a:bodyPr/>
          <a:lstStyle/>
          <a:p>
            <a:r>
              <a:rPr lang="en-IN" sz="3200" u="sng" dirty="0">
                <a:solidFill>
                  <a:prstClr val="black">
                    <a:lumMod val="85000"/>
                    <a:lumOff val="15000"/>
                  </a:prstClr>
                </a:solidFill>
              </a:rPr>
              <a:t>Screenshots of Web Application</a:t>
            </a:r>
            <a:endParaRPr lang="en-IN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6ACDB7-5DCC-4ABF-A106-EC8479B6281F}"/>
              </a:ext>
            </a:extLst>
          </p:cNvPr>
          <p:cNvSpPr txBox="1"/>
          <p:nvPr/>
        </p:nvSpPr>
        <p:spPr>
          <a:xfrm>
            <a:off x="1447800" y="1264555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Contact Us Page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2438593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A6DCFF-4807-47C8-8D6A-A3FEAC149E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3" y="1752603"/>
            <a:ext cx="8534394" cy="480059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A3B68FD-3854-417E-8530-B53537EEC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595090"/>
          </a:xfrm>
        </p:spPr>
        <p:txBody>
          <a:bodyPr/>
          <a:lstStyle/>
          <a:p>
            <a:r>
              <a:rPr lang="en-IN" sz="3200" u="sng" dirty="0">
                <a:solidFill>
                  <a:prstClr val="black">
                    <a:lumMod val="85000"/>
                    <a:lumOff val="15000"/>
                  </a:prstClr>
                </a:solidFill>
              </a:rPr>
              <a:t>Screenshots of Web Application</a:t>
            </a:r>
            <a:endParaRPr lang="en-IN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4D13B0-C0B1-416B-AC97-F368DC0FFC8B}"/>
              </a:ext>
            </a:extLst>
          </p:cNvPr>
          <p:cNvSpPr txBox="1"/>
          <p:nvPr/>
        </p:nvSpPr>
        <p:spPr>
          <a:xfrm>
            <a:off x="1447800" y="1264555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About Us Page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7348858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94700-8AA3-41C3-B1C1-10DA156BE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/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FCCDA-720D-452D-86B9-AF8037C8C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2415" y="1905000"/>
            <a:ext cx="6591985" cy="4572000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IN" dirty="0"/>
              <a:t>E-commerce has undeniably become an important part of our society.</a:t>
            </a:r>
          </a:p>
          <a:p>
            <a:pPr algn="just"/>
            <a:r>
              <a:rPr lang="en-IN" dirty="0"/>
              <a:t>The world wide web is and will have a large part in our daily lives. It is therefore critical that small businesses have their own to keep in competition with the larger websites.</a:t>
            </a:r>
          </a:p>
          <a:p>
            <a:pPr algn="just"/>
            <a:r>
              <a:rPr lang="en-IN" dirty="0"/>
              <a:t>Since web developers have lowered down the prices for their services, it has become more affordable for small businesses to use the world wide web to sell their products.</a:t>
            </a:r>
          </a:p>
          <a:p>
            <a:pPr algn="just"/>
            <a:r>
              <a:rPr lang="en-IN" dirty="0"/>
              <a:t>Although there are negative aspects of e-commerce, small businesses have tried to accommodate to the needs of the consumers.</a:t>
            </a:r>
          </a:p>
          <a:p>
            <a:pPr algn="just"/>
            <a:r>
              <a:rPr lang="en-IN" dirty="0"/>
              <a:t>It is also important to note that e-commerce does not benefit all small companies equally.</a:t>
            </a:r>
          </a:p>
          <a:p>
            <a:pPr algn="just"/>
            <a:r>
              <a:rPr lang="en-IN" dirty="0"/>
              <a:t>How much revenue a business gets from e-commerce depends on what kind of service it gives.</a:t>
            </a:r>
          </a:p>
        </p:txBody>
      </p:sp>
    </p:spTree>
    <p:extLst>
      <p:ext uri="{BB962C8B-B14F-4D97-AF65-F5344CB8AC3E}">
        <p14:creationId xmlns:p14="http://schemas.microsoft.com/office/powerpoint/2010/main" val="5004945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A5F18-BD5F-4288-BA2C-39C04D2F1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/>
              <a:t>FUTURE ENHANCEMENT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1423A-6047-4456-A4F7-15E72A93B0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2415" y="1981200"/>
            <a:ext cx="6591985" cy="4252690"/>
          </a:xfrm>
        </p:spPr>
        <p:txBody>
          <a:bodyPr>
            <a:normAutofit lnSpcReduction="10000"/>
          </a:bodyPr>
          <a:lstStyle/>
          <a:p>
            <a:pPr algn="just"/>
            <a:r>
              <a:rPr lang="en-IN" dirty="0"/>
              <a:t>Today, the market place is flooded with several e-commerce options for shoppers to choose from.</a:t>
            </a:r>
          </a:p>
          <a:p>
            <a:pPr algn="just"/>
            <a:r>
              <a:rPr lang="en-IN" dirty="0"/>
              <a:t>A variety of innovative products and services are being offered spoiling customers for choice.</a:t>
            </a:r>
          </a:p>
          <a:p>
            <a:pPr algn="just"/>
            <a:r>
              <a:rPr lang="en-IN" dirty="0"/>
              <a:t>Online shopping is no more a privilege enjoyed by your friends and family living in US or UK. Today, it is a reality in India.</a:t>
            </a:r>
          </a:p>
          <a:p>
            <a:pPr algn="just"/>
            <a:r>
              <a:rPr lang="en-IN" dirty="0"/>
              <a:t>In the last couples of years, the growth of e-commerce industry in India has been phenomenal as more shoppers have started discovering the benefits of using this platform.</a:t>
            </a:r>
          </a:p>
          <a:p>
            <a:pPr algn="just"/>
            <a:r>
              <a:rPr lang="en-IN" dirty="0"/>
              <a:t>There is enough scope for online businesses in the future if they understand the Indian shopper’s psyche and cater to their needs.</a:t>
            </a:r>
          </a:p>
        </p:txBody>
      </p:sp>
    </p:spTree>
    <p:extLst>
      <p:ext uri="{BB962C8B-B14F-4D97-AF65-F5344CB8AC3E}">
        <p14:creationId xmlns:p14="http://schemas.microsoft.com/office/powerpoint/2010/main" val="21236720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44653-8496-4D04-9E91-ABF23C258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26487-A343-49D6-B90D-A2726460F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2415" y="1905000"/>
            <a:ext cx="6591985" cy="4328890"/>
          </a:xfrm>
        </p:spPr>
        <p:txBody>
          <a:bodyPr>
            <a:normAutofit fontScale="70000" lnSpcReduction="20000"/>
          </a:bodyPr>
          <a:lstStyle/>
          <a:p>
            <a:pPr lvl="0" algn="just"/>
            <a:r>
              <a:rPr lang="en-IN" dirty="0"/>
              <a:t>https://www.python.org/</a:t>
            </a:r>
          </a:p>
          <a:p>
            <a:pPr lvl="0" algn="just"/>
            <a:r>
              <a:rPr lang="en-IN" dirty="0"/>
              <a:t>https://www.djangoproject.com/</a:t>
            </a:r>
          </a:p>
          <a:p>
            <a:pPr lvl="0" algn="just"/>
            <a:r>
              <a:rPr lang="en-IN" dirty="0"/>
              <a:t>https://getbootstrap.com/</a:t>
            </a:r>
          </a:p>
          <a:p>
            <a:pPr lvl="0" algn="just"/>
            <a:r>
              <a:rPr lang="en-IN" dirty="0" err="1"/>
              <a:t>Dr.</a:t>
            </a:r>
            <a:r>
              <a:rPr lang="en-IN" dirty="0"/>
              <a:t> Shahid Amin, Prof. Keshav </a:t>
            </a:r>
            <a:r>
              <a:rPr lang="en-IN" dirty="0" err="1"/>
              <a:t>Kansana</a:t>
            </a:r>
            <a:r>
              <a:rPr lang="en-IN" dirty="0"/>
              <a:t>, </a:t>
            </a:r>
            <a:r>
              <a:rPr lang="en-IN" dirty="0" err="1"/>
              <a:t>Jenifur</a:t>
            </a:r>
            <a:r>
              <a:rPr lang="en-IN" dirty="0"/>
              <a:t> Majid. “</a:t>
            </a:r>
            <a:r>
              <a:rPr lang="en-IN" i="1" dirty="0"/>
              <a:t>A Review Paper on E-Commerce.</a:t>
            </a:r>
            <a:r>
              <a:rPr lang="en-IN" dirty="0"/>
              <a:t>” TIMS 2016-International Conference. Gwalior. 2016</a:t>
            </a:r>
          </a:p>
          <a:p>
            <a:pPr lvl="0" algn="just"/>
            <a:r>
              <a:rPr lang="en-IN" dirty="0" err="1"/>
              <a:t>Nitika</a:t>
            </a:r>
            <a:r>
              <a:rPr lang="en-IN" dirty="0"/>
              <a:t> </a:t>
            </a:r>
            <a:r>
              <a:rPr lang="en-IN" dirty="0" err="1"/>
              <a:t>goyal</a:t>
            </a:r>
            <a:r>
              <a:rPr lang="en-IN" dirty="0"/>
              <a:t>, </a:t>
            </a:r>
            <a:r>
              <a:rPr lang="en-IN" dirty="0" err="1"/>
              <a:t>Deepam</a:t>
            </a:r>
            <a:r>
              <a:rPr lang="en-IN" dirty="0"/>
              <a:t> Goyal. “</a:t>
            </a:r>
            <a:r>
              <a:rPr lang="en-IN" i="1" dirty="0"/>
              <a:t>Impact of E-Commerce in India: Issues &amp; Challenges.</a:t>
            </a:r>
            <a:r>
              <a:rPr lang="en-IN" dirty="0"/>
              <a:t>” International Journal of Advanced Research in Computer Science. Volume 7, No. 6(Special Issue), November 2016</a:t>
            </a:r>
          </a:p>
          <a:p>
            <a:pPr lvl="0" algn="just"/>
            <a:r>
              <a:rPr lang="en-IN" dirty="0"/>
              <a:t>Ashok </a:t>
            </a:r>
            <a:r>
              <a:rPr lang="en-IN" dirty="0" err="1"/>
              <a:t>Panigrahi</a:t>
            </a:r>
            <a:r>
              <a:rPr lang="en-IN" dirty="0"/>
              <a:t>, Ranjan Upadhyaya, </a:t>
            </a:r>
            <a:r>
              <a:rPr lang="en-IN" dirty="0" err="1"/>
              <a:t>Dr.</a:t>
            </a:r>
            <a:r>
              <a:rPr lang="en-IN" dirty="0"/>
              <a:t> P. P. </a:t>
            </a:r>
            <a:r>
              <a:rPr lang="en-IN" dirty="0" err="1"/>
              <a:t>Raichurkar</a:t>
            </a:r>
            <a:r>
              <a:rPr lang="en-IN" dirty="0"/>
              <a:t>. “</a:t>
            </a:r>
            <a:r>
              <a:rPr lang="en-IN" i="1" dirty="0"/>
              <a:t>E-Commerce Services in India: Prospects and Problems.</a:t>
            </a:r>
            <a:r>
              <a:rPr lang="en-IN" dirty="0"/>
              <a:t>” International Journal on Textile Engineering and Processes. Vol 2, Issue 1, January 2016</a:t>
            </a:r>
          </a:p>
          <a:p>
            <a:pPr lvl="0" algn="just"/>
            <a:r>
              <a:rPr lang="en-IN" dirty="0"/>
              <a:t>Nisha </a:t>
            </a:r>
            <a:r>
              <a:rPr lang="en-IN" dirty="0" err="1"/>
              <a:t>Chanana</a:t>
            </a:r>
            <a:r>
              <a:rPr lang="en-IN" dirty="0"/>
              <a:t>, Sangeeta </a:t>
            </a:r>
            <a:r>
              <a:rPr lang="en-IN" dirty="0" err="1"/>
              <a:t>Goele</a:t>
            </a:r>
            <a:r>
              <a:rPr lang="en-IN" dirty="0"/>
              <a:t>. “</a:t>
            </a:r>
            <a:r>
              <a:rPr lang="en-IN" i="1" dirty="0"/>
              <a:t>Future of E-Commerce in India.</a:t>
            </a:r>
            <a:r>
              <a:rPr lang="en-IN" dirty="0"/>
              <a:t>” International Journal of Computing &amp; Business Research. 2012</a:t>
            </a:r>
          </a:p>
          <a:p>
            <a:pPr lvl="0" algn="just"/>
            <a:r>
              <a:rPr lang="en-IN" dirty="0"/>
              <a:t>Raj Kumar Singh. “</a:t>
            </a:r>
            <a:r>
              <a:rPr lang="en-IN" i="1" dirty="0"/>
              <a:t>E-Commerce in India: Opportunities and Challenges.</a:t>
            </a:r>
            <a:r>
              <a:rPr lang="en-IN" dirty="0"/>
              <a:t>” Proceedings of 10th International Conference on Digital Strategies for Organizational Success. January 6, 2019</a:t>
            </a:r>
          </a:p>
          <a:p>
            <a:pPr algn="just"/>
            <a:r>
              <a:rPr lang="en-IN" dirty="0" err="1"/>
              <a:t>Dr.</a:t>
            </a:r>
            <a:r>
              <a:rPr lang="en-IN" dirty="0"/>
              <a:t> B </a:t>
            </a:r>
            <a:r>
              <a:rPr lang="en-IN" dirty="0" err="1"/>
              <a:t>Karunakar</a:t>
            </a:r>
            <a:r>
              <a:rPr lang="en-IN" dirty="0"/>
              <a:t>, </a:t>
            </a:r>
            <a:r>
              <a:rPr lang="en-IN" dirty="0" err="1"/>
              <a:t>Bisheswar</a:t>
            </a:r>
            <a:r>
              <a:rPr lang="en-IN" dirty="0"/>
              <a:t> Sinha. “</a:t>
            </a:r>
            <a:r>
              <a:rPr lang="en-IN" i="1" dirty="0"/>
              <a:t>E-Commerce in India.</a:t>
            </a:r>
            <a:r>
              <a:rPr lang="en-IN" dirty="0"/>
              <a:t>” International Journal of Management Research and Business Strategy. Volume 5, Issue 3, July 2016</a:t>
            </a:r>
          </a:p>
        </p:txBody>
      </p:sp>
    </p:spTree>
    <p:extLst>
      <p:ext uri="{BB962C8B-B14F-4D97-AF65-F5344CB8AC3E}">
        <p14:creationId xmlns:p14="http://schemas.microsoft.com/office/powerpoint/2010/main" val="1458233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C9D8C-5DF9-4C2E-8F8F-39E6B549A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83D25B-53E4-45A0-858C-40478998D4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527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C474-0CA5-4C1E-96CB-E9B83C8B3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>
                <a:solidFill>
                  <a:prstClr val="black"/>
                </a:solidFill>
              </a:rPr>
              <a:t>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8D08F-D11B-438A-BE22-E8C081239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/>
              <a:t>The objective of this project is to create an e-commerce web portal with a content management system which would allow product information to be updated.</a:t>
            </a:r>
          </a:p>
          <a:p>
            <a:pPr algn="just"/>
            <a:endParaRPr lang="en-IN" dirty="0"/>
          </a:p>
          <a:p>
            <a:pPr algn="just"/>
            <a:endParaRPr lang="en-IN" dirty="0"/>
          </a:p>
          <a:p>
            <a:pPr algn="just"/>
            <a:endParaRPr lang="en-IN" dirty="0"/>
          </a:p>
          <a:p>
            <a:pPr algn="just"/>
            <a:r>
              <a:rPr lang="en-IN" dirty="0"/>
              <a:t>The web portal will have an online interface in the form of an e-commerce website that will allow users to buy goods from the merchants.</a:t>
            </a:r>
            <a:endParaRPr lang="en-US" b="1" dirty="0">
              <a:solidFill>
                <a:srgbClr val="000508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344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DF8FD-5410-4F58-B10F-FCB6E5862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3F878-3340-4B20-8755-6EFD562B5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introduce new products and services.</a:t>
            </a:r>
          </a:p>
          <a:p>
            <a:r>
              <a:rPr lang="en-GB" dirty="0"/>
              <a:t>To increase customer area of small shops.</a:t>
            </a:r>
          </a:p>
          <a:p>
            <a:r>
              <a:rPr lang="en-GB" dirty="0"/>
              <a:t>To take advantage of brand name.</a:t>
            </a:r>
          </a:p>
          <a:p>
            <a:r>
              <a:rPr lang="en-GB" dirty="0"/>
              <a:t>To enter the global market place.</a:t>
            </a:r>
          </a:p>
          <a:p>
            <a:r>
              <a:rPr lang="en-GB" dirty="0"/>
              <a:t>To react to pressure from competitors.</a:t>
            </a:r>
          </a:p>
          <a:p>
            <a:r>
              <a:rPr lang="en-GB" dirty="0"/>
              <a:t>To meet customers’ demand.</a:t>
            </a:r>
          </a:p>
          <a:p>
            <a:r>
              <a:rPr lang="en-GB" dirty="0"/>
              <a:t>To increase sales.</a:t>
            </a:r>
          </a:p>
          <a:p>
            <a:r>
              <a:rPr lang="en-GB" dirty="0"/>
              <a:t>To reduce transaction costs.</a:t>
            </a:r>
          </a:p>
          <a:p>
            <a:r>
              <a:rPr lang="en-GB" dirty="0"/>
              <a:t>To reduce customer support costs.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8375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48DD4-FD65-466B-A146-4C74B3829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/>
              <a:t>PROPOSED WORK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7BCD50-D7C0-4781-BC57-FE0795CD1C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671766"/>
            <a:ext cx="5067300" cy="198583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4B49FD-8A5D-4354-9DA4-D50E71AC87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707" y="4081931"/>
            <a:ext cx="3660586" cy="2166469"/>
          </a:xfrm>
          <a:prstGeom prst="rect">
            <a:avLst/>
          </a:prstGeom>
        </p:spPr>
      </p:pic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A709390D-5C66-4FA9-B238-6C857AF0828D}"/>
              </a:ext>
            </a:extLst>
          </p:cNvPr>
          <p:cNvSpPr txBox="1">
            <a:spLocks/>
          </p:cNvSpPr>
          <p:nvPr/>
        </p:nvSpPr>
        <p:spPr>
          <a:xfrm>
            <a:off x="2438400" y="1447800"/>
            <a:ext cx="1676399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dirty="0"/>
              <a:t>Normal User</a:t>
            </a:r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F9792FE0-525C-48CB-81D3-616642466195}"/>
              </a:ext>
            </a:extLst>
          </p:cNvPr>
          <p:cNvSpPr txBox="1">
            <a:spLocks/>
          </p:cNvSpPr>
          <p:nvPr/>
        </p:nvSpPr>
        <p:spPr>
          <a:xfrm>
            <a:off x="2741707" y="3853331"/>
            <a:ext cx="1447799" cy="45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dirty="0"/>
              <a:t>Guest User</a:t>
            </a:r>
          </a:p>
        </p:txBody>
      </p:sp>
    </p:spTree>
    <p:extLst>
      <p:ext uri="{BB962C8B-B14F-4D97-AF65-F5344CB8AC3E}">
        <p14:creationId xmlns:p14="http://schemas.microsoft.com/office/powerpoint/2010/main" val="4183799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u="sng" dirty="0"/>
              <a:t>Technologies used to develop this Web </a:t>
            </a:r>
            <a:r>
              <a:rPr lang="en-IN" sz="3000" u="sng" dirty="0"/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200" dirty="0"/>
              <a:t>Django (Web framework)</a:t>
            </a:r>
          </a:p>
          <a:p>
            <a:r>
              <a:rPr lang="en-IN" sz="2200" dirty="0"/>
              <a:t>Bootstrap (front-end framework)</a:t>
            </a:r>
          </a:p>
          <a:p>
            <a:r>
              <a:rPr lang="en-IN" sz="2200" dirty="0"/>
              <a:t>Python</a:t>
            </a:r>
          </a:p>
          <a:p>
            <a:r>
              <a:rPr lang="en-IN" sz="2200" dirty="0"/>
              <a:t>SQLite</a:t>
            </a:r>
          </a:p>
        </p:txBody>
      </p:sp>
    </p:spTree>
    <p:extLst>
      <p:ext uri="{BB962C8B-B14F-4D97-AF65-F5344CB8AC3E}">
        <p14:creationId xmlns:p14="http://schemas.microsoft.com/office/powerpoint/2010/main" val="1451897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14DC7-FBE0-471E-AE12-3CB98C8E0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i="1" dirty="0"/>
              <a:t>Django (Web framework)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137C2-EC9D-42EA-8FD4-1FC59E02C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4100290"/>
          </a:xfrm>
        </p:spPr>
        <p:txBody>
          <a:bodyPr/>
          <a:lstStyle/>
          <a:p>
            <a:pPr algn="just"/>
            <a:r>
              <a:rPr lang="en-IN" b="1" i="1" dirty="0"/>
              <a:t>Django</a:t>
            </a:r>
            <a:r>
              <a:rPr lang="en-IN" dirty="0"/>
              <a:t> is a high-level Python Web framework that encourages rapid development and clean, pragmatic design.</a:t>
            </a:r>
          </a:p>
          <a:p>
            <a:pPr algn="just"/>
            <a:r>
              <a:rPr lang="en-IN" dirty="0"/>
              <a:t>Django's philosophy is to do all it can to facilitate hyper-fast development. Means less code so in turn a quick development.</a:t>
            </a:r>
          </a:p>
          <a:p>
            <a:pPr algn="just"/>
            <a:r>
              <a:rPr lang="en-IN" dirty="0"/>
              <a:t>Django has built-in support for Ajax, RSS, Caching and various other frameworks.</a:t>
            </a:r>
          </a:p>
          <a:p>
            <a:pPr algn="just"/>
            <a:r>
              <a:rPr lang="en-IN" dirty="0"/>
              <a:t>Django provides a nice ready-to-use user interface for administrative activities.</a:t>
            </a:r>
          </a:p>
          <a:p>
            <a:pPr algn="just"/>
            <a:r>
              <a:rPr lang="en-IN" dirty="0"/>
              <a:t>It is free and open source.</a:t>
            </a:r>
          </a:p>
        </p:txBody>
      </p:sp>
    </p:spTree>
    <p:extLst>
      <p:ext uri="{BB962C8B-B14F-4D97-AF65-F5344CB8AC3E}">
        <p14:creationId xmlns:p14="http://schemas.microsoft.com/office/powerpoint/2010/main" val="107254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0C208-6980-41E4-B553-F388D4671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i="1" dirty="0"/>
              <a:t>Bootstrap (front-end framework)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FC0C5B-7170-4637-BA2F-457D1FE2A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4100290"/>
          </a:xfrm>
        </p:spPr>
        <p:txBody>
          <a:bodyPr>
            <a:normAutofit lnSpcReduction="10000"/>
          </a:bodyPr>
          <a:lstStyle/>
          <a:p>
            <a:pPr algn="just"/>
            <a:r>
              <a:rPr lang="en-IN" b="1" i="1" dirty="0"/>
              <a:t>Bootstrap</a:t>
            </a:r>
            <a:r>
              <a:rPr lang="en-IN" dirty="0"/>
              <a:t> is a free and open-source CSS framework directed at responsive, mobile-first front-end web development.</a:t>
            </a:r>
          </a:p>
          <a:p>
            <a:pPr algn="just"/>
            <a:r>
              <a:rPr lang="en-IN" dirty="0"/>
              <a:t>The primary purpose of adding it to a web project is to apply Bootstrap's choices of color, size, font and layout to that project.</a:t>
            </a:r>
          </a:p>
          <a:p>
            <a:pPr algn="just"/>
            <a:r>
              <a:rPr lang="en-IN" dirty="0"/>
              <a:t>Each Bootstrap component consists of an HTML structure, CSS declarations, and in some cases accompanying JavaScript code.</a:t>
            </a:r>
          </a:p>
          <a:p>
            <a:pPr algn="just"/>
            <a:r>
              <a:rPr lang="en-IN" dirty="0"/>
              <a:t>Bootstrap comes with several JavaScript components in the form of jQuery plugins.</a:t>
            </a:r>
          </a:p>
          <a:p>
            <a:pPr algn="just"/>
            <a:r>
              <a:rPr lang="en-IN" dirty="0"/>
              <a:t>The most prominent components of Bootstrap are its layout components, as they affect an entire web page.</a:t>
            </a:r>
          </a:p>
        </p:txBody>
      </p:sp>
    </p:spTree>
    <p:extLst>
      <p:ext uri="{BB962C8B-B14F-4D97-AF65-F5344CB8AC3E}">
        <p14:creationId xmlns:p14="http://schemas.microsoft.com/office/powerpoint/2010/main" val="238019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E0547-4477-4742-8C1E-33C50C757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i="1" dirty="0"/>
              <a:t>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B7EEF-D7BE-4679-8826-85B456F00D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2415" y="1905000"/>
            <a:ext cx="6591985" cy="4419600"/>
          </a:xfrm>
        </p:spPr>
        <p:txBody>
          <a:bodyPr>
            <a:normAutofit fontScale="92500" lnSpcReduction="10000"/>
          </a:bodyPr>
          <a:lstStyle/>
          <a:p>
            <a:r>
              <a:rPr lang="en-IN" b="1" i="1" dirty="0"/>
              <a:t>Python</a:t>
            </a:r>
            <a:r>
              <a:rPr lang="en-IN" dirty="0"/>
              <a:t> is an interpreted, high-level, general-purpose programming language.</a:t>
            </a:r>
          </a:p>
          <a:p>
            <a:pPr algn="just"/>
            <a:r>
              <a:rPr lang="en-IN" dirty="0"/>
              <a:t>It is free and open source.</a:t>
            </a:r>
          </a:p>
          <a:p>
            <a:r>
              <a:rPr lang="en-IN" dirty="0"/>
              <a:t>Python is dynamically typed and garbage-collected.</a:t>
            </a:r>
          </a:p>
          <a:p>
            <a:r>
              <a:rPr lang="en-IN" dirty="0"/>
              <a:t>Python was conceived in the late 1980s as a successor to the ABC language.</a:t>
            </a:r>
          </a:p>
          <a:p>
            <a:r>
              <a:rPr lang="en-IN" dirty="0"/>
              <a:t>The biggest strength of the Python is large library which can be used for GUI Apps, ML and many more.</a:t>
            </a:r>
          </a:p>
          <a:p>
            <a:r>
              <a:rPr lang="en-IN" dirty="0"/>
              <a:t>Python is easy to learn and use. It is developer-friendly and high level programming language.</a:t>
            </a:r>
          </a:p>
          <a:p>
            <a:r>
              <a:rPr lang="en-IN" dirty="0"/>
              <a:t>Python language is more expressive means that it is more understandable and readable.</a:t>
            </a:r>
          </a:p>
          <a:p>
            <a:r>
              <a:rPr lang="en-IN" dirty="0"/>
              <a:t>It can be easily integrated with languages like C, C++, JAVA etc.</a:t>
            </a:r>
          </a:p>
        </p:txBody>
      </p:sp>
    </p:spTree>
    <p:extLst>
      <p:ext uri="{BB962C8B-B14F-4D97-AF65-F5344CB8AC3E}">
        <p14:creationId xmlns:p14="http://schemas.microsoft.com/office/powerpoint/2010/main" val="54159302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1519</TotalTime>
  <Words>1183</Words>
  <Application>Microsoft Office PowerPoint</Application>
  <PresentationFormat>On-screen Show (4:3)</PresentationFormat>
  <Paragraphs>141</Paragraphs>
  <Slides>27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Calibri</vt:lpstr>
      <vt:lpstr>Comic Sans MS</vt:lpstr>
      <vt:lpstr>Wingdings 3</vt:lpstr>
      <vt:lpstr>Cambria</vt:lpstr>
      <vt:lpstr>Times New Roman</vt:lpstr>
      <vt:lpstr>Century Gothic</vt:lpstr>
      <vt:lpstr>Lucida Sans</vt:lpstr>
      <vt:lpstr>Arial</vt:lpstr>
      <vt:lpstr>Wisp</vt:lpstr>
      <vt:lpstr>BiharKart! - A Ecommerce Website</vt:lpstr>
      <vt:lpstr>INTRODUCTION</vt:lpstr>
      <vt:lpstr>OBJECTIVE</vt:lpstr>
      <vt:lpstr>MOTIVATION</vt:lpstr>
      <vt:lpstr>PROPOSED WORK</vt:lpstr>
      <vt:lpstr>Technologies used to develop this Web Application</vt:lpstr>
      <vt:lpstr>Django (Web framework)</vt:lpstr>
      <vt:lpstr>Bootstrap (front-end framework)</vt:lpstr>
      <vt:lpstr>Python</vt:lpstr>
      <vt:lpstr>SQLite</vt:lpstr>
      <vt:lpstr>DFD of E-Commerce website</vt:lpstr>
      <vt:lpstr>DFD of E-Commerce website</vt:lpstr>
      <vt:lpstr>DFD of E-Commerce website</vt:lpstr>
      <vt:lpstr>Screenshots of Web Application</vt:lpstr>
      <vt:lpstr>Screenshots of Web Application</vt:lpstr>
      <vt:lpstr>Screenshots of Web Application</vt:lpstr>
      <vt:lpstr>Screenshots of Web Application</vt:lpstr>
      <vt:lpstr>Screenshots of Web Application</vt:lpstr>
      <vt:lpstr>Screenshots of Web Application</vt:lpstr>
      <vt:lpstr>Screenshots of Web Application</vt:lpstr>
      <vt:lpstr>Screenshots of Web Application</vt:lpstr>
      <vt:lpstr>Screenshots of Web Application</vt:lpstr>
      <vt:lpstr>Screenshots of Web Application</vt:lpstr>
      <vt:lpstr>CONCLUSION</vt:lpstr>
      <vt:lpstr>FUTURE ENHANCEMENT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priya</dc:creator>
  <cp:lastModifiedBy>Prashant Kumar Sharan</cp:lastModifiedBy>
  <cp:revision>70</cp:revision>
  <dcterms:created xsi:type="dcterms:W3CDTF">2014-12-15T13:47:13Z</dcterms:created>
  <dcterms:modified xsi:type="dcterms:W3CDTF">2020-07-21T22:31:51Z</dcterms:modified>
</cp:coreProperties>
</file>

<file path=docProps/thumbnail.jpeg>
</file>